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00" r:id="rId2"/>
    <p:sldId id="302" r:id="rId3"/>
    <p:sldId id="309" r:id="rId4"/>
    <p:sldId id="261" r:id="rId5"/>
    <p:sldId id="310" r:id="rId6"/>
    <p:sldId id="295" r:id="rId7"/>
    <p:sldId id="278" r:id="rId8"/>
    <p:sldId id="311" r:id="rId9"/>
    <p:sldId id="299"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aamloze sectie" id="{9E891CBE-3B57-D74C-8F61-C246F321EE84}">
          <p14:sldIdLst>
            <p14:sldId id="300"/>
            <p14:sldId id="302"/>
            <p14:sldId id="309"/>
            <p14:sldId id="261"/>
            <p14:sldId id="310"/>
            <p14:sldId id="295"/>
            <p14:sldId id="278"/>
            <p14:sldId id="311"/>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BPHm5BG3NCEzBoon8tlgbaiC1i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98D"/>
    <a:srgbClr val="6F318F"/>
    <a:srgbClr val="72685B"/>
    <a:srgbClr val="EA8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58"/>
  </p:normalViewPr>
  <p:slideViewPr>
    <p:cSldViewPr snapToGrid="0">
      <p:cViewPr varScale="1">
        <p:scale>
          <a:sx n="146" d="100"/>
          <a:sy n="146" d="100"/>
        </p:scale>
        <p:origin x="176" y="41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youtube.com/watch?v=V7oCfRpCepY"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youtube.com/watch?v=cExJqjPBhj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youtube.com/watch?v=XjyrTljaN3Q"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youtube.com/watch?v=d2Q0mQc1yaA"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youtube.com/watch?v=hibwajdCBKc"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youtube.com/watch?v=VXfuvQ2tjFw"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video" Target="https://www.youtube.com/embed/7WhuDOxlZbg?feature=oembed" TargetMode="Externa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sX5zit4VpCE?feature=oembed" TargetMode="External"/><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xml"/><Relationship Id="rId1" Type="http://schemas.openxmlformats.org/officeDocument/2006/relationships/video" Target="https://www.youtube.com/embed/oUHMVgW5ICo?feature=oembed" TargetMode="Externa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BfNUCk40uWQ?feature=oembed" TargetMode="External"/><Relationship Id="rId4" Type="http://schemas.openxmlformats.org/officeDocument/2006/relationships/image" Target="../media/image2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iskA2ZemWOA?feature=oembed" TargetMode="External"/><Relationship Id="rId4" Type="http://schemas.openxmlformats.org/officeDocument/2006/relationships/image" Target="../media/image2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EA8C33"/>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0;g2c0bebbdf16_3_232">
            <a:extLst>
              <a:ext uri="{FF2B5EF4-FFF2-40B4-BE49-F238E27FC236}">
                <a16:creationId xmlns:a16="http://schemas.microsoft.com/office/drawing/2014/main" id="{617EABED-B738-B624-56B2-3D222D5A0794}"/>
              </a:ext>
            </a:extLst>
          </p:cNvPr>
          <p:cNvPicPr preferRelativeResize="0"/>
          <p:nvPr userDrawn="1"/>
        </p:nvPicPr>
        <p:blipFill rotWithShape="1">
          <a:blip r:embed="rId2">
            <a:alphaModFix/>
          </a:blip>
          <a:srcRect/>
          <a:stretch/>
        </p:blipFill>
        <p:spPr>
          <a:xfrm>
            <a:off x="8078869" y="-7435"/>
            <a:ext cx="1080000" cy="1080000"/>
          </a:xfrm>
          <a:prstGeom prst="rect">
            <a:avLst/>
          </a:prstGeom>
          <a:noFill/>
          <a:ln>
            <a:noFill/>
          </a:ln>
        </p:spPr>
      </p:pic>
    </p:spTree>
    <p:extLst>
      <p:ext uri="{BB962C8B-B14F-4D97-AF65-F5344CB8AC3E}">
        <p14:creationId xmlns:p14="http://schemas.microsoft.com/office/powerpoint/2010/main" val="220903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Aangepaste indeling">
  <p:cSld name="1_Aangepaste indeling">
    <p:spTree>
      <p:nvGrpSpPr>
        <p:cNvPr id="1" name="Shape 52"/>
        <p:cNvGrpSpPr/>
        <p:nvPr/>
      </p:nvGrpSpPr>
      <p:grpSpPr>
        <a:xfrm>
          <a:off x="0" y="0"/>
          <a:ext cx="0" cy="0"/>
          <a:chOff x="0" y="0"/>
          <a:chExt cx="0" cy="0"/>
        </a:xfrm>
      </p:grpSpPr>
      <p:sp>
        <p:nvSpPr>
          <p:cNvPr id="53" name="Google Shape;53;p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nl"/>
              <a:t>‹nr.›</a:t>
            </a:fld>
            <a:endParaRPr dirty="0"/>
          </a:p>
        </p:txBody>
      </p:sp>
      <p:pic>
        <p:nvPicPr>
          <p:cNvPr id="54" name="Google Shape;54;p4" descr="Afbeelding met schermopname, tekst&#10;&#10;Automatisch gegenereerde beschrijving"/>
          <p:cNvPicPr preferRelativeResize="0"/>
          <p:nvPr/>
        </p:nvPicPr>
        <p:blipFill rotWithShape="1">
          <a:blip r:embed="rId2">
            <a:alphaModFix/>
          </a:blip>
          <a:srcRect/>
          <a:stretch/>
        </p:blipFill>
        <p:spPr>
          <a:xfrm>
            <a:off x="985666" y="0"/>
            <a:ext cx="7172668"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0"/>
        <p:cNvGrpSpPr/>
        <p:nvPr/>
      </p:nvGrpSpPr>
      <p:grpSpPr>
        <a:xfrm>
          <a:off x="0" y="0"/>
          <a:ext cx="0" cy="0"/>
          <a:chOff x="0" y="0"/>
          <a:chExt cx="0" cy="0"/>
        </a:xfrm>
      </p:grpSpPr>
      <p:sp>
        <p:nvSpPr>
          <p:cNvPr id="61" name="Google Shape;61;p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Bedankt voor uw deelname aan deze leermodule</a:t>
            </a:r>
            <a:endParaRPr dirty="0"/>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Afbeelding 2" descr="Afbeelding met tekst, schermopname, Lettertype, logo&#10;&#10;Automatisch gegenereerde beschrijving">
            <a:extLst>
              <a:ext uri="{FF2B5EF4-FFF2-40B4-BE49-F238E27FC236}">
                <a16:creationId xmlns:a16="http://schemas.microsoft.com/office/drawing/2014/main" id="{BABE341D-7F78-FD76-962E-07CEA9993B1F}"/>
              </a:ext>
            </a:extLst>
          </p:cNvPr>
          <p:cNvPicPr>
            <a:picLocks noChangeAspect="1"/>
          </p:cNvPicPr>
          <p:nvPr userDrawn="1"/>
        </p:nvPicPr>
        <p:blipFill>
          <a:blip r:embed="rId2"/>
          <a:stretch>
            <a:fillRect/>
          </a:stretch>
        </p:blipFill>
        <p:spPr>
          <a:xfrm>
            <a:off x="685800" y="1082269"/>
            <a:ext cx="7772400" cy="3214572"/>
          </a:xfrm>
          <a:prstGeom prst="rect">
            <a:avLst/>
          </a:prstGeom>
        </p:spPr>
      </p:pic>
      <p:sp>
        <p:nvSpPr>
          <p:cNvPr id="4" name="Google Shape;73;p11">
            <a:extLst>
              <a:ext uri="{FF2B5EF4-FFF2-40B4-BE49-F238E27FC236}">
                <a16:creationId xmlns:a16="http://schemas.microsoft.com/office/drawing/2014/main" id="{1B8FA604-6294-5119-622B-1E911A0490E0}"/>
              </a:ext>
            </a:extLst>
          </p:cNvPr>
          <p:cNvSpPr txBox="1">
            <a:spLocks noGrp="1"/>
          </p:cNvSpPr>
          <p:nvPr>
            <p:ph type="body" idx="1" hasCustomPrompt="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r>
              <a:rPr lang="nl-NL" dirty="0"/>
              <a:t>Namens al onze partners!</a:t>
            </a:r>
            <a:endParaRPr dirty="0"/>
          </a:p>
        </p:txBody>
      </p:sp>
    </p:spTree>
    <p:extLst>
      <p:ext uri="{BB962C8B-B14F-4D97-AF65-F5344CB8AC3E}">
        <p14:creationId xmlns:p14="http://schemas.microsoft.com/office/powerpoint/2010/main" val="170797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is 2">
  <p:cSld name="TITLE_1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g2bd96343ee2_0_12"/>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9" name="Google Shape;89;g2bd96343ee2_0_12"/>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0" name="Google Shape;90;g2bd96343ee2_0_1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is 2 1">
  <p:cSld name="TITLE_1_1_2">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g2bdfab74ecd_0_41"/>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3" name="Google Shape;93;g2bdfab74ecd_0_4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is 5">
  <p:cSld name="TITLE_1_1_1_1_1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bd96343ee2_0_44"/>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0" name="Google Shape;100;g2bd96343ee2_0_44"/>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1" name="Google Shape;101;g2bd96343ee2_0_4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ijwiel">
  <p:cSld name="TITLE_1_1_1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g2bd96343ee2_0_60"/>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8" name="Google Shape;108;g2bd96343ee2_0_60"/>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9" name="Google Shape;109;g2bd96343ee2_0_60"/>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ductievideo online leeromgeving Leren Pionieren">
  <p:cSld name="Introductievideo online leeromgeving Leren Pionieren">
    <p:spTree>
      <p:nvGrpSpPr>
        <p:cNvPr id="1" name="Shape 110"/>
        <p:cNvGrpSpPr/>
        <p:nvPr/>
      </p:nvGrpSpPr>
      <p:grpSpPr>
        <a:xfrm>
          <a:off x="0" y="0"/>
          <a:ext cx="0" cy="0"/>
          <a:chOff x="0" y="0"/>
          <a:chExt cx="0" cy="0"/>
        </a:xfrm>
      </p:grpSpPr>
      <p:sp>
        <p:nvSpPr>
          <p:cNvPr id="111" name="Google Shape;111;g2bd96343ee2_0_6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Introductie online leeromgeving Leren Pionieren</a:t>
            </a: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12" name="Google Shape;112;g2bd96343ee2_0_6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13" name="Google Shape;113;g2bd96343ee2_0_67" descr="Pionieren heeft een experimenteel karakter. Al doende leert men. Tegelijk zijn er in de afgelopen jaren ook al veel lessen geleerd rond pionieren.&#10;&#10;Deze lessen zijn bij elkaar gebracht in twaalf kernthema’s. Per thema is meer informatie en  zijn leermiddelen te vinden.&#10;&#10;In deze video wordt uitgelegd hoe deze online leeromgeving is opgebouwd." title="Introductievideo online leeromgeving Leren Pionieren">
            <a:hlinkClick r:id="rId2"/>
          </p:cNvPr>
          <p:cNvPicPr preferRelativeResize="0"/>
          <p:nvPr/>
        </p:nvPicPr>
        <p:blipFill rotWithShape="1">
          <a:blip r:embed="rId3">
            <a:alphaModFix/>
          </a:blip>
          <a:srcRect/>
          <a:stretch/>
        </p:blipFill>
        <p:spPr>
          <a:xfrm>
            <a:off x="408750" y="1503917"/>
            <a:ext cx="5966425" cy="3356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riëntatievideo module 1 - Viervoudig luisteren" preserve="1">
  <p:cSld name="1_Oriëntatievideo module 1 - Viervoudig luisteren">
    <p:spTree>
      <p:nvGrpSpPr>
        <p:cNvPr id="1" name="Shape 114"/>
        <p:cNvGrpSpPr/>
        <p:nvPr/>
      </p:nvGrpSpPr>
      <p:grpSpPr>
        <a:xfrm>
          <a:off x="0" y="0"/>
          <a:ext cx="0" cy="0"/>
          <a:chOff x="0" y="0"/>
          <a:chExt cx="0" cy="0"/>
        </a:xfrm>
      </p:grpSpPr>
      <p:sp>
        <p:nvSpPr>
          <p:cNvPr id="115" name="Google Shape;115;g2bd96343ee2_0_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Oriëntatievideo module 2</a:t>
            </a:r>
            <a:br>
              <a:rPr lang="nl-NL" b="1" dirty="0">
                <a:effectLst/>
                <a:latin typeface="Roboto" panose="02000000000000000000" pitchFamily="2" charset="0"/>
              </a:rPr>
            </a:br>
            <a:r>
              <a:rPr lang="nl-NL" b="1" dirty="0">
                <a:effectLst/>
                <a:latin typeface="Roboto" panose="02000000000000000000" pitchFamily="2" charset="0"/>
              </a:rPr>
              <a:t>Liefhebben en dienen</a:t>
            </a:r>
            <a:br>
              <a:rPr lang="nl-NL" b="0" i="0" dirty="0">
                <a:solidFill>
                  <a:srgbClr val="606060"/>
                </a:solidFill>
                <a:effectLst/>
                <a:latin typeface="Roboto" panose="02000000000000000000" pitchFamily="2" charset="0"/>
              </a:rPr>
            </a:br>
            <a:endParaRPr lang="nl-NL" dirty="0"/>
          </a:p>
        </p:txBody>
      </p:sp>
      <p:sp>
        <p:nvSpPr>
          <p:cNvPr id="116" name="Google Shape;116;g2bd96343ee2_0_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Google Shape;32;g2c0bebbdf16_3_258">
            <a:extLst>
              <a:ext uri="{FF2B5EF4-FFF2-40B4-BE49-F238E27FC236}">
                <a16:creationId xmlns:a16="http://schemas.microsoft.com/office/drawing/2014/main" id="{AFAA1ABA-99BC-A546-C716-F9FD47631CAB}"/>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pic>
        <p:nvPicPr>
          <p:cNvPr id="2" name="Google Shape;125;g2bd96343ee2_0_99" title="Oriëntatievideo  module 2 - Liefhebben en dienen">
            <a:hlinkClick r:id="rId3"/>
            <a:extLst>
              <a:ext uri="{FF2B5EF4-FFF2-40B4-BE49-F238E27FC236}">
                <a16:creationId xmlns:a16="http://schemas.microsoft.com/office/drawing/2014/main" id="{79145A9B-1683-4EE2-8F9D-442E7A3C20AD}"/>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330995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diepende video module 2 - Liefhebben en dienen (deel 1)" preserve="1">
  <p:cSld name="Reisgids video module 2 - Liefhebben en dienen (2e video)">
    <p:spTree>
      <p:nvGrpSpPr>
        <p:cNvPr id="1" name="Shape 126"/>
        <p:cNvGrpSpPr/>
        <p:nvPr/>
      </p:nvGrpSpPr>
      <p:grpSpPr>
        <a:xfrm>
          <a:off x="0" y="0"/>
          <a:ext cx="0" cy="0"/>
          <a:chOff x="0" y="0"/>
          <a:chExt cx="0" cy="0"/>
        </a:xfrm>
      </p:grpSpPr>
      <p:sp>
        <p:nvSpPr>
          <p:cNvPr id="127" name="Google Shape;127;g2bd96343ee2_0_109"/>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Reisgids video module 2</a:t>
            </a:r>
            <a:br>
              <a:rPr lang="nl-NL" b="1" dirty="0">
                <a:effectLst/>
                <a:latin typeface="Roboto" panose="02000000000000000000" pitchFamily="2" charset="0"/>
              </a:rPr>
            </a:br>
            <a:r>
              <a:rPr lang="nl-NL" b="1" dirty="0">
                <a:effectLst/>
                <a:latin typeface="Roboto" panose="02000000000000000000" pitchFamily="2" charset="0"/>
              </a:rPr>
              <a:t>Liefhebben en dienen (2e video)</a:t>
            </a:r>
            <a:br>
              <a:rPr lang="nl-NL" b="1" dirty="0">
                <a:effectLst/>
                <a:latin typeface="Roboto" panose="02000000000000000000" pitchFamily="2" charset="0"/>
              </a:rPr>
            </a:b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28" name="Google Shape;128;g2bd96343ee2_0_10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7BF33E37-F1E7-D77A-3096-288DAC509F21}"/>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pic>
        <p:nvPicPr>
          <p:cNvPr id="3" name="Google Shape;133;g2bd96343ee2_0_118" title="Verdiepende video module 2 - Liefhebben en dienen (deel 2)">
            <a:hlinkClick r:id="rId3"/>
            <a:extLst>
              <a:ext uri="{FF2B5EF4-FFF2-40B4-BE49-F238E27FC236}">
                <a16:creationId xmlns:a16="http://schemas.microsoft.com/office/drawing/2014/main" id="{8B5703AE-6E32-9A46-44B6-93679830057F}"/>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108078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riëntatievideo modulVerdiepende video module 3 - Community opbouwen (deel 1)">
  <p:cSld name="Reisgids video module 3 - Community opbouwen (1e video)">
    <p:spTree>
      <p:nvGrpSpPr>
        <p:cNvPr id="1" name="Shape 138"/>
        <p:cNvGrpSpPr/>
        <p:nvPr/>
      </p:nvGrpSpPr>
      <p:grpSpPr>
        <a:xfrm>
          <a:off x="0" y="0"/>
          <a:ext cx="0" cy="0"/>
          <a:chOff x="0" y="0"/>
          <a:chExt cx="0" cy="0"/>
        </a:xfrm>
      </p:grpSpPr>
      <p:sp>
        <p:nvSpPr>
          <p:cNvPr id="139" name="Google Shape;139;g2bd96343ee2_0_136"/>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3</a:t>
            </a:r>
            <a:br>
              <a:rPr lang="nl-NL" dirty="0"/>
            </a:br>
            <a:r>
              <a:rPr lang="nl-NL" dirty="0"/>
              <a:t>Community opbouwen (1e video)</a:t>
            </a:r>
          </a:p>
        </p:txBody>
      </p:sp>
      <p:sp>
        <p:nvSpPr>
          <p:cNvPr id="140" name="Google Shape;140;g2bd96343ee2_0_13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41" name="Google Shape;141;g2bd96343ee2_0_136" title="Verdiepende video module 3 - Community opbouwen (deel 1)">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AB97F7EE-F575-2B51-D298-0E6F3B48B23D}"/>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A2298D"/>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32;g2c0bebbdf16_3_258">
            <a:extLst>
              <a:ext uri="{FF2B5EF4-FFF2-40B4-BE49-F238E27FC236}">
                <a16:creationId xmlns:a16="http://schemas.microsoft.com/office/drawing/2014/main" id="{DAB49F9C-607F-FD38-3E1B-922CC0597965}"/>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268733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diepende video module 5 - Kerk-zijn vormgeven">
  <p:cSld name="Reisgids video module 5 - Kerk-zijn vormgeven">
    <p:spTree>
      <p:nvGrpSpPr>
        <p:cNvPr id="1" name="Shape 158"/>
        <p:cNvGrpSpPr/>
        <p:nvPr/>
      </p:nvGrpSpPr>
      <p:grpSpPr>
        <a:xfrm>
          <a:off x="0" y="0"/>
          <a:ext cx="0" cy="0"/>
          <a:chOff x="0" y="0"/>
          <a:chExt cx="0" cy="0"/>
        </a:xfrm>
      </p:grpSpPr>
      <p:sp>
        <p:nvSpPr>
          <p:cNvPr id="159" name="Google Shape;159;g2bd96343ee2_0_1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5</a:t>
            </a:r>
            <a:br>
              <a:rPr lang="nl-NL" dirty="0"/>
            </a:br>
            <a:r>
              <a:rPr lang="nl-NL" dirty="0"/>
              <a:t>Kerk-zijn vormgeven</a:t>
            </a:r>
            <a:endParaRPr dirty="0"/>
          </a:p>
        </p:txBody>
      </p:sp>
      <p:sp>
        <p:nvSpPr>
          <p:cNvPr id="160" name="Google Shape;160;g2bd96343ee2_0_1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61" name="Google Shape;161;g2bd96343ee2_0_181" title="Verdiepende video module 5 - Kerk-zijn vormgeven">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E1B772A2-6DBE-75DE-4B4D-E55C1ED03BCF}"/>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cSld name="Reisgids video module 6 - Doorgaan en delen (3e video)">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6</a:t>
            </a:r>
            <a:br>
              <a:rPr lang="nl-NL" dirty="0"/>
            </a:br>
            <a:r>
              <a:rPr lang="nl-NL" dirty="0"/>
              <a:t>Doorgaan en delen (3e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77" name="Google Shape;177;g2bd96343ee2_0_217" title="Verdiepende video module 6 - Doorgaan en delen (deel 3)">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Oriëntatie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Oriëntatievideo module 11</a:t>
            </a:r>
            <a:br>
              <a:rPr lang="nl-NL" dirty="0"/>
            </a:br>
            <a:r>
              <a:rPr lang="nl-NL" dirty="0"/>
              <a:t>Sterke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4" name="Onlinemedia 3">
            <a:hlinkClick r:id="" action="ppaction://media"/>
            <a:extLst>
              <a:ext uri="{FF2B5EF4-FFF2-40B4-BE49-F238E27FC236}">
                <a16:creationId xmlns:a16="http://schemas.microsoft.com/office/drawing/2014/main" id="{644C9F6E-D98B-5F92-B6BB-A9C0F7D16B07}"/>
              </a:ext>
            </a:extLst>
          </p:cNvPr>
          <p:cNvPicPr>
            <a:picLocks noRot="1" noChangeAspect="1"/>
          </p:cNvPicPr>
          <p:nvPr userDrawn="1">
            <a:videoFile r:link="rId1"/>
          </p:nvPr>
        </p:nvPicPr>
        <p:blipFill>
          <a:blip r:embed="rId3"/>
          <a:stretch>
            <a:fillRect/>
          </a:stretch>
        </p:blipFill>
        <p:spPr>
          <a:xfrm>
            <a:off x="408750" y="1489001"/>
            <a:ext cx="5966400" cy="3371016"/>
          </a:xfrm>
          <a:prstGeom prst="rect">
            <a:avLst/>
          </a:prstGeom>
        </p:spPr>
      </p:pic>
      <p:pic>
        <p:nvPicPr>
          <p:cNvPr id="6" name="Google Shape;32;g2c0bebbdf16_3_258">
            <a:extLst>
              <a:ext uri="{FF2B5EF4-FFF2-40B4-BE49-F238E27FC236}">
                <a16:creationId xmlns:a16="http://schemas.microsoft.com/office/drawing/2014/main" id="{0FB58341-78F5-86F4-781C-B7826B799232}"/>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11301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Reisgids 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11</a:t>
            </a:r>
            <a:br>
              <a:rPr lang="nl-NL" dirty="0"/>
            </a:br>
            <a:r>
              <a:rPr lang="nl-NL" dirty="0"/>
              <a:t>Sterkte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C7385442-9A4E-B66F-C469-7CF0CF6A4E5F}"/>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39612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5" name="Onlinemedia 4">
            <a:hlinkClick r:id="" action="ppaction://media"/>
            <a:extLst>
              <a:ext uri="{FF2B5EF4-FFF2-40B4-BE49-F238E27FC236}">
                <a16:creationId xmlns:a16="http://schemas.microsoft.com/office/drawing/2014/main" id="{0F7C70BC-D5CD-10D4-67FE-8AA96E0A2F6D}"/>
              </a:ext>
            </a:extLst>
          </p:cNvPr>
          <p:cNvPicPr>
            <a:picLocks noRot="1" noChangeAspect="1"/>
          </p:cNvPicPr>
          <p:nvPr userDrawn="1">
            <a:videoFile r:link="rId1"/>
          </p:nvPr>
        </p:nvPicPr>
        <p:blipFill>
          <a:blip r:embed="rId3"/>
          <a:stretch>
            <a:fillRect/>
          </a:stretch>
        </p:blipFill>
        <p:spPr>
          <a:xfrm>
            <a:off x="408750" y="1489000"/>
            <a:ext cx="5966400" cy="3371016"/>
          </a:xfrm>
          <a:prstGeom prst="rect">
            <a:avLst/>
          </a:prstGeom>
        </p:spPr>
      </p:pic>
      <p:pic>
        <p:nvPicPr>
          <p:cNvPr id="6" name="Google Shape;32;g2c0bebbdf16_3_258">
            <a:extLst>
              <a:ext uri="{FF2B5EF4-FFF2-40B4-BE49-F238E27FC236}">
                <a16:creationId xmlns:a16="http://schemas.microsoft.com/office/drawing/2014/main" id="{A7CC0448-5F31-B6CE-4308-BAB6DE8AA9A6}"/>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380414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(1e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4" name="Onlinemedia 3">
            <a:hlinkClick r:id="" action="ppaction://media"/>
            <a:extLst>
              <a:ext uri="{FF2B5EF4-FFF2-40B4-BE49-F238E27FC236}">
                <a16:creationId xmlns:a16="http://schemas.microsoft.com/office/drawing/2014/main" id="{56F88EF0-FAC7-E933-E78F-0AFCCE0137D3}"/>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6055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30298D0F-CFA7-4361-1F97-555831285988}"/>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3250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6F318F"/>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6;g2c0bebbdf16_3_244">
            <a:extLst>
              <a:ext uri="{FF2B5EF4-FFF2-40B4-BE49-F238E27FC236}">
                <a16:creationId xmlns:a16="http://schemas.microsoft.com/office/drawing/2014/main" id="{352AC3D9-3B35-2014-097E-0013E362E704}"/>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spTree>
    <p:extLst>
      <p:ext uri="{BB962C8B-B14F-4D97-AF65-F5344CB8AC3E}">
        <p14:creationId xmlns:p14="http://schemas.microsoft.com/office/powerpoint/2010/main" val="23551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72685B"/>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40;g2c0bebbdf16_3_274">
            <a:extLst>
              <a:ext uri="{FF2B5EF4-FFF2-40B4-BE49-F238E27FC236}">
                <a16:creationId xmlns:a16="http://schemas.microsoft.com/office/drawing/2014/main" id="{4CBC72B0-81D8-B2A1-C9AD-0609FAFCA8CE}"/>
              </a:ext>
            </a:extLst>
          </p:cNvPr>
          <p:cNvPicPr preferRelativeResize="0"/>
          <p:nvPr userDrawn="1"/>
        </p:nvPicPr>
        <p:blipFill rotWithShape="1">
          <a:blip r:embed="rId2">
            <a:alphaModFix/>
          </a:blip>
          <a:srcRect/>
          <a:stretch/>
        </p:blipFill>
        <p:spPr>
          <a:xfrm>
            <a:off x="8077961" y="-7428"/>
            <a:ext cx="1080000" cy="1080000"/>
          </a:xfrm>
          <a:prstGeom prst="rect">
            <a:avLst/>
          </a:prstGeom>
          <a:noFill/>
          <a:ln>
            <a:noFill/>
          </a:ln>
        </p:spPr>
      </p:pic>
    </p:spTree>
    <p:extLst>
      <p:ext uri="{BB962C8B-B14F-4D97-AF65-F5344CB8AC3E}">
        <p14:creationId xmlns:p14="http://schemas.microsoft.com/office/powerpoint/2010/main" val="65715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_2">
    <p:bg>
      <p:bgPr>
        <a:noFill/>
        <a:effectLst/>
      </p:bgPr>
    </p:bg>
    <p:spTree>
      <p:nvGrpSpPr>
        <p:cNvPr id="1" name="Shape 41"/>
        <p:cNvGrpSpPr/>
        <p:nvPr/>
      </p:nvGrpSpPr>
      <p:grpSpPr>
        <a:xfrm>
          <a:off x="0" y="0"/>
          <a:ext cx="0" cy="0"/>
          <a:chOff x="0" y="0"/>
          <a:chExt cx="0" cy="0"/>
        </a:xfrm>
      </p:grpSpPr>
      <p:sp>
        <p:nvSpPr>
          <p:cNvPr id="42" name="Google Shape;42;g2c06013e0e0_2_122"/>
          <p:cNvSpPr txBox="1">
            <a:spLocks noGrp="1"/>
          </p:cNvSpPr>
          <p:nvPr>
            <p:ph type="ctrTitle"/>
          </p:nvPr>
        </p:nvSpPr>
        <p:spPr>
          <a:xfrm>
            <a:off x="311700" y="1863906"/>
            <a:ext cx="8520600" cy="890937"/>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400"/>
              <a:buNone/>
              <a:defRPr sz="4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43" name="Google Shape;43;g2c06013e0e0_2_1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88D24"/>
              </a:buClr>
              <a:buSzPts val="2200"/>
              <a:buNone/>
              <a:defRPr sz="2200" b="1">
                <a:solidFill>
                  <a:srgbClr val="E88D2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g2c06013e0e0_2_12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6"/>
          <p:cNvSpPr txBox="1">
            <a:spLocks noGrp="1"/>
          </p:cNvSpPr>
          <p:nvPr>
            <p:ph type="body" idx="1"/>
          </p:nvPr>
        </p:nvSpPr>
        <p:spPr>
          <a:xfrm>
            <a:off x="408750"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8" name="Google Shape;58;p6"/>
          <p:cNvSpPr txBox="1">
            <a:spLocks noGrp="1"/>
          </p:cNvSpPr>
          <p:nvPr>
            <p:ph type="body" idx="2"/>
          </p:nvPr>
        </p:nvSpPr>
        <p:spPr>
          <a:xfrm>
            <a:off x="4832401"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9" name="Google Shape;59;p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74" name="Google Shape;74;p1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90251"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5" name="Google Shape;65;p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219462"/>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D0363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7" name="Google Shape;7;p2"/>
          <p:cNvSpPr txBox="1">
            <a:spLocks noGrp="1"/>
          </p:cNvSpPr>
          <p:nvPr>
            <p:ph type="body" idx="1"/>
          </p:nvPr>
        </p:nvSpPr>
        <p:spPr>
          <a:xfrm>
            <a:off x="304800" y="97161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sp>
        <p:nvSpPr>
          <p:cNvPr id="8" name="Google Shape;8;p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9" name="Google Shape;9;p2" descr="Afbeelding met transport, verven, kunst&#10;&#10;Automatisch gegenereerde beschrijving"/>
          <p:cNvPicPr preferRelativeResize="0"/>
          <p:nvPr/>
        </p:nvPicPr>
        <p:blipFill rotWithShape="1">
          <a:blip r:embed="rId28">
            <a:alphaModFix/>
          </a:blip>
          <a:srcRect/>
          <a:stretch/>
        </p:blipFill>
        <p:spPr>
          <a:xfrm>
            <a:off x="8153486" y="2"/>
            <a:ext cx="1007999" cy="9716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54" r:id="rId5"/>
    <p:sldLayoutId id="2147483659" r:id="rId6"/>
    <p:sldLayoutId id="2147483658" r:id="rId7"/>
    <p:sldLayoutId id="2147483662" r:id="rId8"/>
    <p:sldLayoutId id="2147483660" r:id="rId9"/>
    <p:sldLayoutId id="2147483657" r:id="rId10"/>
    <p:sldLayoutId id="2147483694" r:id="rId11"/>
    <p:sldLayoutId id="2147483666" r:id="rId12"/>
    <p:sldLayoutId id="2147483667" r:id="rId13"/>
    <p:sldLayoutId id="2147483669" r:id="rId14"/>
    <p:sldLayoutId id="2147483671" r:id="rId15"/>
    <p:sldLayoutId id="2147483672" r:id="rId16"/>
    <p:sldLayoutId id="2147483695" r:id="rId17"/>
    <p:sldLayoutId id="2147483696" r:id="rId18"/>
    <p:sldLayoutId id="2147483679" r:id="rId19"/>
    <p:sldLayoutId id="2147483684" r:id="rId20"/>
    <p:sldLayoutId id="2147483688" r:id="rId21"/>
    <p:sldLayoutId id="2147483699" r:id="rId22"/>
    <p:sldLayoutId id="2147483697" r:id="rId23"/>
    <p:sldLayoutId id="2147483702" r:id="rId24"/>
    <p:sldLayoutId id="2147483700" r:id="rId25"/>
    <p:sldLayoutId id="2147483701"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5.jpeg"/><Relationship Id="rId2" Type="http://schemas.openxmlformats.org/officeDocument/2006/relationships/video" Target="https://www.youtube.com/embed/wSuEchMk_PI?feature=oembed" TargetMode="External"/><Relationship Id="rId1" Type="http://schemas.openxmlformats.org/officeDocument/2006/relationships/video" Target="https://www.youtube.com/embed/hibwajdCBKc?feature=oembed" TargetMode="External"/><Relationship Id="rId6" Type="http://schemas.openxmlformats.org/officeDocument/2006/relationships/image" Target="../media/image24.png"/><Relationship Id="rId5" Type="http://schemas.openxmlformats.org/officeDocument/2006/relationships/hyperlink" Target="https://www.youtube.com/watch?v=wSuEchMk_PI" TargetMode="Externa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209565B-EFBA-736F-54F7-98EED1729F93}"/>
              </a:ext>
            </a:extLst>
          </p:cNvPr>
          <p:cNvSpPr>
            <a:spLocks noGrp="1"/>
          </p:cNvSpPr>
          <p:nvPr>
            <p:ph type="ctrTitle"/>
          </p:nvPr>
        </p:nvSpPr>
        <p:spPr>
          <a:xfrm>
            <a:off x="151274" y="439025"/>
            <a:ext cx="3929019" cy="3287400"/>
          </a:xfrm>
        </p:spPr>
        <p:txBody>
          <a:bodyPr anchor="t"/>
          <a:lstStyle/>
          <a:p>
            <a:pPr algn="l"/>
            <a:r>
              <a:rPr lang="nl-NL" dirty="0"/>
              <a:t>Doorgaan  en delen</a:t>
            </a:r>
          </a:p>
        </p:txBody>
      </p:sp>
      <p:sp>
        <p:nvSpPr>
          <p:cNvPr id="5" name="Ondertitel 2">
            <a:extLst>
              <a:ext uri="{FF2B5EF4-FFF2-40B4-BE49-F238E27FC236}">
                <a16:creationId xmlns:a16="http://schemas.microsoft.com/office/drawing/2014/main" id="{6E9C9AE6-7A27-DDC9-6CC8-E61F63AF5875}"/>
              </a:ext>
            </a:extLst>
          </p:cNvPr>
          <p:cNvSpPr txBox="1">
            <a:spLocks/>
          </p:cNvSpPr>
          <p:nvPr/>
        </p:nvSpPr>
        <p:spPr>
          <a:xfrm>
            <a:off x="90890" y="2642870"/>
            <a:ext cx="343971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marL="914400" marR="0" lvl="1"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2pPr>
            <a:lvl3pPr marL="1371600" marR="0" lvl="2"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3pPr>
            <a:lvl4pPr marL="1828800" marR="0" lvl="3"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4pPr>
            <a:lvl5pPr marL="2286000" marR="0" lvl="4"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5pPr>
            <a:lvl6pPr marL="2743200" marR="0" lvl="5"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6pPr>
            <a:lvl7pPr marL="3200400" marR="0" lvl="6"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7pPr>
            <a:lvl8pPr marL="3657600" marR="0" lvl="7"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8pPr>
            <a:lvl9pPr marL="4114800" marR="0" lvl="8"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9pPr>
          </a:lstStyle>
          <a:p>
            <a:pPr algn="l"/>
            <a:r>
              <a:rPr lang="nl-NL" sz="1800" dirty="0">
                <a:solidFill>
                  <a:srgbClr val="000000"/>
                </a:solidFill>
                <a:latin typeface="Arial" panose="020B0604020202020204" pitchFamily="34" charset="0"/>
              </a:rPr>
              <a:t>Welkom bij het</a:t>
            </a:r>
          </a:p>
          <a:p>
            <a:pPr algn="l"/>
            <a:r>
              <a:rPr lang="nl-NL" sz="1800" dirty="0">
                <a:solidFill>
                  <a:srgbClr val="000000"/>
                </a:solidFill>
                <a:latin typeface="Arial" panose="020B0604020202020204" pitchFamily="34" charset="0"/>
              </a:rPr>
              <a:t>verdiepingsprogramma</a:t>
            </a:r>
          </a:p>
          <a:p>
            <a:pPr algn="l"/>
            <a:r>
              <a:rPr lang="nl-NL" sz="1800" dirty="0">
                <a:solidFill>
                  <a:srgbClr val="000000"/>
                </a:solidFill>
                <a:latin typeface="Arial" panose="020B0604020202020204" pitchFamily="34" charset="0"/>
              </a:rPr>
              <a:t>‘het vuur brandend houden’</a:t>
            </a:r>
            <a:endParaRPr lang="nl-NL" dirty="0"/>
          </a:p>
          <a:p>
            <a:pPr algn="l"/>
            <a:br>
              <a:rPr lang="nl-NL" dirty="0"/>
            </a:br>
            <a:endParaRPr lang="nl-NL" dirty="0"/>
          </a:p>
        </p:txBody>
      </p:sp>
    </p:spTree>
    <p:extLst>
      <p:ext uri="{BB962C8B-B14F-4D97-AF65-F5344CB8AC3E}">
        <p14:creationId xmlns:p14="http://schemas.microsoft.com/office/powerpoint/2010/main" val="271193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5CF09-520F-23A7-C8EC-252721B669E2}"/>
              </a:ext>
            </a:extLst>
          </p:cNvPr>
          <p:cNvSpPr>
            <a:spLocks noGrp="1"/>
          </p:cNvSpPr>
          <p:nvPr>
            <p:ph type="title"/>
          </p:nvPr>
        </p:nvSpPr>
        <p:spPr/>
        <p:txBody>
          <a:bodyPr/>
          <a:lstStyle/>
          <a:p>
            <a:r>
              <a:rPr lang="nl-NL" dirty="0"/>
              <a:t>Oriëntatie 1:</a:t>
            </a:r>
            <a:br>
              <a:rPr lang="nl-NL" dirty="0"/>
            </a:br>
            <a:r>
              <a:rPr lang="nl-NL" dirty="0"/>
              <a:t>Terugkijken, vooruitkijken en doorgaan</a:t>
            </a:r>
          </a:p>
        </p:txBody>
      </p:sp>
      <p:sp>
        <p:nvSpPr>
          <p:cNvPr id="3" name="Tijdelijke aanduiding voor tekst 2">
            <a:extLst>
              <a:ext uri="{FF2B5EF4-FFF2-40B4-BE49-F238E27FC236}">
                <a16:creationId xmlns:a16="http://schemas.microsoft.com/office/drawing/2014/main" id="{53BEF834-A08F-636B-5433-759FE4231834}"/>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1" u="none" strike="noStrike" dirty="0">
                <a:solidFill>
                  <a:srgbClr val="000000"/>
                </a:solidFill>
                <a:effectLst/>
                <a:latin typeface="Calibri" panose="020F0502020204030204" pitchFamily="34" charset="0"/>
                <a:cs typeface="Calibri" panose="020F0502020204030204" pitchFamily="34" charset="0"/>
              </a:rPr>
              <a:t>“Doorgaan en het vuur brandend houden.” </a:t>
            </a:r>
            <a:r>
              <a:rPr lang="nl-NL" b="0" i="0" u="none" strike="noStrike" dirty="0">
                <a:solidFill>
                  <a:srgbClr val="000000"/>
                </a:solidFill>
                <a:effectLst/>
                <a:latin typeface="Calibri" panose="020F0502020204030204" pitchFamily="34" charset="0"/>
                <a:cs typeface="Calibri" panose="020F0502020204030204" pitchFamily="34" charset="0"/>
              </a:rPr>
              <a:t>Wat roepen deze woorden bij ons op? En als we eerder het basisprogramma deden: hoe zijn we daarna ´doorgegaan´?</a:t>
            </a:r>
          </a:p>
          <a:p>
            <a:pPr rtl="0" fontAlgn="base">
              <a:spcBef>
                <a:spcPts val="0"/>
              </a:spcBef>
              <a:spcAft>
                <a:spcPts val="0"/>
              </a:spcAft>
              <a:buFont typeface="+mj-lt"/>
              <a:buAutoNum type="arabicPeriod"/>
            </a:pPr>
            <a:endParaRPr lang="nl-NL" b="0" dirty="0">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2"/>
            </a:pPr>
            <a:r>
              <a:rPr lang="nl-NL" b="0" i="1" u="none" strike="noStrike" dirty="0">
                <a:solidFill>
                  <a:srgbClr val="000000"/>
                </a:solidFill>
                <a:effectLst/>
                <a:latin typeface="Calibri" panose="020F0502020204030204" pitchFamily="34" charset="0"/>
                <a:cs typeface="Calibri" panose="020F0502020204030204" pitchFamily="34" charset="0"/>
              </a:rPr>
              <a:t>Terugblik: </a:t>
            </a:r>
            <a:r>
              <a:rPr lang="nl-NL" b="0" i="0" u="none" strike="noStrike" dirty="0">
                <a:solidFill>
                  <a:srgbClr val="000000"/>
                </a:solidFill>
                <a:effectLst/>
                <a:latin typeface="Calibri" panose="020F0502020204030204" pitchFamily="34" charset="0"/>
                <a:cs typeface="Calibri" panose="020F0502020204030204" pitchFamily="34" charset="0"/>
              </a:rPr>
              <a:t>Waar zijn we dankbaar voor, als we terugkijken op de ontwikkeling van onze proefplek in de afgelopen jaren? We noemen allemaal drie punten.</a:t>
            </a:r>
          </a:p>
          <a:p>
            <a:pPr rtl="0" fontAlgn="base">
              <a:spcBef>
                <a:spcPts val="0"/>
              </a:spcBef>
              <a:spcAft>
                <a:spcPts val="0"/>
              </a:spcAft>
              <a:buFont typeface="+mj-lt"/>
              <a:buAutoNum type="arabicPeriod" startAt="2"/>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2"/>
            </a:pPr>
            <a:r>
              <a:rPr lang="nl-NL" b="0" i="1" u="none" strike="noStrike" dirty="0">
                <a:solidFill>
                  <a:srgbClr val="000000"/>
                </a:solidFill>
                <a:effectLst/>
                <a:latin typeface="Calibri" panose="020F0502020204030204" pitchFamily="34" charset="0"/>
                <a:cs typeface="Calibri" panose="020F0502020204030204" pitchFamily="34" charset="0"/>
              </a:rPr>
              <a:t>Vooruitblik: </a:t>
            </a:r>
            <a:r>
              <a:rPr lang="nl-NL" b="0" i="0" u="none" strike="noStrike" dirty="0">
                <a:solidFill>
                  <a:srgbClr val="000000"/>
                </a:solidFill>
                <a:effectLst/>
                <a:latin typeface="Calibri" panose="020F0502020204030204" pitchFamily="34" charset="0"/>
                <a:cs typeface="Calibri" panose="020F0502020204030204" pitchFamily="34" charset="0"/>
              </a:rPr>
              <a:t>Welke verwachtingen en vragen hebben we, als we vooruit kijken naar de toekomst van onze proefplek? We noemen er weer drie per persoon.</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79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5CF09-520F-23A7-C8EC-252721B669E2}"/>
              </a:ext>
            </a:extLst>
          </p:cNvPr>
          <p:cNvSpPr>
            <a:spLocks noGrp="1"/>
          </p:cNvSpPr>
          <p:nvPr>
            <p:ph type="title"/>
          </p:nvPr>
        </p:nvSpPr>
        <p:spPr/>
        <p:txBody>
          <a:bodyPr/>
          <a:lstStyle/>
          <a:p>
            <a:r>
              <a:rPr lang="nl-NL" dirty="0"/>
              <a:t>Oriëntatie 2:</a:t>
            </a:r>
            <a:br>
              <a:rPr lang="nl-NL" dirty="0"/>
            </a:br>
            <a:r>
              <a:rPr lang="nl-NL" dirty="0"/>
              <a:t>Wat houdt het vuur brandend?</a:t>
            </a:r>
          </a:p>
        </p:txBody>
      </p:sp>
      <p:sp>
        <p:nvSpPr>
          <p:cNvPr id="3" name="Tijdelijke aanduiding voor tekst 2">
            <a:extLst>
              <a:ext uri="{FF2B5EF4-FFF2-40B4-BE49-F238E27FC236}">
                <a16:creationId xmlns:a16="http://schemas.microsoft.com/office/drawing/2014/main" id="{53BEF834-A08F-636B-5433-759FE4231834}"/>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1" u="none" strike="noStrike" dirty="0">
                <a:solidFill>
                  <a:srgbClr val="000000"/>
                </a:solidFill>
                <a:effectLst/>
                <a:latin typeface="Calibri" panose="020F0502020204030204" pitchFamily="34" charset="0"/>
                <a:cs typeface="Calibri" panose="020F0502020204030204" pitchFamily="34" charset="0"/>
              </a:rPr>
              <a:t>“Doorgaan en het vuur brandend houden.” </a:t>
            </a:r>
            <a:r>
              <a:rPr lang="nl-NL" b="0" i="0" u="none" strike="noStrike" dirty="0">
                <a:solidFill>
                  <a:srgbClr val="000000"/>
                </a:solidFill>
                <a:effectLst/>
                <a:latin typeface="Calibri" panose="020F0502020204030204" pitchFamily="34" charset="0"/>
                <a:cs typeface="Calibri" panose="020F0502020204030204" pitchFamily="34" charset="0"/>
              </a:rPr>
              <a:t>Wat roepen deze woorden bij ons op? En als we eerder het basisprogramma deden: hoe zijn we daarna ´doorgegaan´?</a:t>
            </a:r>
          </a:p>
          <a:p>
            <a:pPr rtl="0" fontAlgn="base">
              <a:spcBef>
                <a:spcPts val="0"/>
              </a:spcBef>
              <a:spcAft>
                <a:spcPts val="0"/>
              </a:spcAft>
              <a:buFont typeface="+mj-lt"/>
              <a:buAutoNum type="arabicPeriod"/>
            </a:pPr>
            <a:endParaRPr lang="nl-NL" b="0" dirty="0">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2"/>
            </a:pPr>
            <a:r>
              <a:rPr lang="nl-NL" b="0" i="1" u="none" strike="noStrike" dirty="0">
                <a:solidFill>
                  <a:srgbClr val="000000"/>
                </a:solidFill>
                <a:effectLst/>
                <a:latin typeface="Calibri" panose="020F0502020204030204" pitchFamily="34" charset="0"/>
                <a:cs typeface="Calibri" panose="020F0502020204030204" pitchFamily="34" charset="0"/>
              </a:rPr>
              <a:t>Terugblik</a:t>
            </a:r>
            <a:r>
              <a:rPr lang="nl-NL" b="0" i="0" u="none" strike="noStrike" dirty="0">
                <a:solidFill>
                  <a:srgbClr val="000000"/>
                </a:solidFill>
                <a:effectLst/>
                <a:latin typeface="Calibri" panose="020F0502020204030204" pitchFamily="34" charset="0"/>
                <a:cs typeface="Calibri" panose="020F0502020204030204" pitchFamily="34" charset="0"/>
              </a:rPr>
              <a:t>: Wat voor houtblokken blijken terugkijkend het vuur bij ons goed brandend te hebben gehouden? En wat werkte goed om het vuur weer aan te jagen als het dreigde te doven? Met andere woorden: wat heeft eraan bijgedragen dat we tot nu toe het vuurtje brandend hebben weten te houden?</a:t>
            </a:r>
          </a:p>
          <a:p>
            <a:pPr rtl="0" fontAlgn="base">
              <a:spcBef>
                <a:spcPts val="0"/>
              </a:spcBef>
              <a:spcAft>
                <a:spcPts val="0"/>
              </a:spcAft>
              <a:buFont typeface="+mj-lt"/>
              <a:buAutoNum type="arabicPeriod" startAt="2"/>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startAt="2"/>
            </a:pPr>
            <a:r>
              <a:rPr lang="nl-NL" b="0" i="1" u="none" strike="noStrike" dirty="0">
                <a:solidFill>
                  <a:srgbClr val="000000"/>
                </a:solidFill>
                <a:effectLst/>
                <a:latin typeface="Calibri" panose="020F0502020204030204" pitchFamily="34" charset="0"/>
                <a:cs typeface="Calibri" panose="020F0502020204030204" pitchFamily="34" charset="0"/>
              </a:rPr>
              <a:t>Vooruitblik</a:t>
            </a:r>
            <a:r>
              <a:rPr lang="nl-NL" b="0" i="0" u="none" strike="noStrike" dirty="0">
                <a:solidFill>
                  <a:srgbClr val="000000"/>
                </a:solidFill>
                <a:effectLst/>
                <a:latin typeface="Calibri" panose="020F0502020204030204" pitchFamily="34" charset="0"/>
                <a:cs typeface="Calibri" panose="020F0502020204030204" pitchFamily="34" charset="0"/>
              </a:rPr>
              <a:t>: Wat heeft ons kampvuur nodig om te kunnen blijven branden? Welke soorten brandstof en andere randvoorwaarden voor een goed brandend vuur denken we de komende 3 jaar nodig te hebben?</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83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1:</a:t>
            </a:r>
            <a:br>
              <a:rPr lang="nl-NL" dirty="0"/>
            </a:br>
            <a:r>
              <a:rPr lang="nl-NL" dirty="0"/>
              <a:t>In goede aarde</a:t>
            </a:r>
          </a:p>
        </p:txBody>
      </p:sp>
      <p:sp>
        <p:nvSpPr>
          <p:cNvPr id="3" name="Tijdelijke aanduiding voor tekst 2">
            <a:extLst>
              <a:ext uri="{FF2B5EF4-FFF2-40B4-BE49-F238E27FC236}">
                <a16:creationId xmlns:a16="http://schemas.microsoft.com/office/drawing/2014/main" id="{6067452D-2D79-01E5-D1E1-B212980E9CEE}"/>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Welke vier grondsoorten worden in dit verhaal genoemd?</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Hoe zien we deze vier grondsoorten terug bij onze proefplek (in onszelf, onze kerngroep, omgeving, omstandigheden etc.)?</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Welke grondsoort is het meest herkenbaar?</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Jezus zegt in vers 8: </a:t>
            </a:r>
            <a:r>
              <a:rPr lang="nl-NL" b="0" i="1" u="none" strike="noStrike" dirty="0">
                <a:solidFill>
                  <a:srgbClr val="000000"/>
                </a:solidFill>
                <a:effectLst/>
                <a:latin typeface="Calibri" panose="020F0502020204030204" pitchFamily="34" charset="0"/>
                <a:cs typeface="Calibri" panose="020F0502020204030204" pitchFamily="34" charset="0"/>
              </a:rPr>
              <a:t>‘Wie oren heeft om te horen, moet goed luisteren.</a:t>
            </a:r>
            <a:r>
              <a:rPr lang="nl-NL" b="0" i="0" u="none" strike="noStrike" dirty="0">
                <a:solidFill>
                  <a:srgbClr val="000000"/>
                </a:solidFill>
                <a:effectLst/>
                <a:latin typeface="Calibri" panose="020F0502020204030204" pitchFamily="34" charset="0"/>
                <a:cs typeface="Calibri" panose="020F0502020204030204" pitchFamily="34" charset="0"/>
              </a:rPr>
              <a:t>’ Als we goed luisteren naar dit verhaal van Jezus, wat zegt dit ons? Wat klinkt in dit verhaal het meest door voor onze situatie?</a:t>
            </a:r>
          </a:p>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rtl="0" fontAlgn="base">
              <a:spcBef>
                <a:spcPts val="0"/>
              </a:spcBef>
              <a:spcAft>
                <a:spcPts val="0"/>
              </a:spcAft>
              <a:buFont typeface="+mj-lt"/>
              <a:buAutoNum type="arabicPeriod"/>
            </a:pPr>
            <a:r>
              <a:rPr lang="nl-NL" b="0" i="0" u="none" strike="noStrike" dirty="0">
                <a:solidFill>
                  <a:srgbClr val="000000"/>
                </a:solidFill>
                <a:effectLst/>
                <a:latin typeface="Calibri" panose="020F0502020204030204" pitchFamily="34" charset="0"/>
                <a:cs typeface="Calibri" panose="020F0502020204030204" pitchFamily="34" charset="0"/>
              </a:rPr>
              <a:t>Zien we een verbinding tussen de uitspraak van Jezus bij de vorige vraag en het kernthema ´viervoudig luisteren´? Zo ja, moeten we daar misschien iets mee?</a:t>
            </a:r>
          </a:p>
        </p:txBody>
      </p:sp>
    </p:spTree>
    <p:extLst>
      <p:ext uri="{BB962C8B-B14F-4D97-AF65-F5344CB8AC3E}">
        <p14:creationId xmlns:p14="http://schemas.microsoft.com/office/powerpoint/2010/main" val="387693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2:</a:t>
            </a:r>
            <a:br>
              <a:rPr lang="nl-NL" dirty="0"/>
            </a:br>
            <a:r>
              <a:rPr lang="nl-NL" dirty="0"/>
              <a:t>Vurig of koel</a:t>
            </a:r>
          </a:p>
        </p:txBody>
      </p:sp>
      <p:pic>
        <p:nvPicPr>
          <p:cNvPr id="4" name="Afbeelding 3" descr="Afbeelding met zwart, duisternis&#10;&#10;Automatisch gegenereerde beschrijving">
            <a:extLst>
              <a:ext uri="{FF2B5EF4-FFF2-40B4-BE49-F238E27FC236}">
                <a16:creationId xmlns:a16="http://schemas.microsoft.com/office/drawing/2014/main" id="{840010C4-C200-9300-7C7B-DF6E65D7E9BD}"/>
              </a:ext>
            </a:extLst>
          </p:cNvPr>
          <p:cNvPicPr>
            <a:picLocks noChangeAspect="1"/>
          </p:cNvPicPr>
          <p:nvPr/>
        </p:nvPicPr>
        <p:blipFill>
          <a:blip r:embed="rId2"/>
          <a:stretch>
            <a:fillRect/>
          </a:stretch>
        </p:blipFill>
        <p:spPr>
          <a:xfrm>
            <a:off x="3721820" y="1705826"/>
            <a:ext cx="1700360" cy="1731848"/>
          </a:xfrm>
          <a:prstGeom prst="rect">
            <a:avLst/>
          </a:prstGeom>
        </p:spPr>
      </p:pic>
    </p:spTree>
    <p:extLst>
      <p:ext uri="{BB962C8B-B14F-4D97-AF65-F5344CB8AC3E}">
        <p14:creationId xmlns:p14="http://schemas.microsoft.com/office/powerpoint/2010/main" val="62745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a:hlinkClick r:id="" action="ppaction://media"/>
            <a:extLst>
              <a:ext uri="{FF2B5EF4-FFF2-40B4-BE49-F238E27FC236}">
                <a16:creationId xmlns:a16="http://schemas.microsoft.com/office/drawing/2014/main" id="{F37823FE-888C-2A70-873D-38F28753C3B2}"/>
              </a:ext>
            </a:extLst>
          </p:cNvPr>
          <p:cNvPicPr>
            <a:picLocks noRot="1" noChangeAspect="1"/>
          </p:cNvPicPr>
          <p:nvPr>
            <a:videoFile r:link="rId1"/>
          </p:nvPr>
        </p:nvPicPr>
        <p:blipFill>
          <a:blip r:embed="rId4"/>
          <a:stretch>
            <a:fillRect/>
          </a:stretch>
        </p:blipFill>
        <p:spPr>
          <a:xfrm>
            <a:off x="408750" y="1491891"/>
            <a:ext cx="5974797" cy="3375760"/>
          </a:xfrm>
          <a:prstGeom prst="rect">
            <a:avLst/>
          </a:prstGeom>
        </p:spPr>
      </p:pic>
      <p:sp>
        <p:nvSpPr>
          <p:cNvPr id="4" name="Titel 1">
            <a:extLst>
              <a:ext uri="{FF2B5EF4-FFF2-40B4-BE49-F238E27FC236}">
                <a16:creationId xmlns:a16="http://schemas.microsoft.com/office/drawing/2014/main" id="{150B2D3E-C10D-BDA4-8498-118D9BD52F3D}"/>
              </a:ext>
            </a:extLst>
          </p:cNvPr>
          <p:cNvSpPr>
            <a:spLocks noGrp="1"/>
          </p:cNvSpPr>
          <p:nvPr>
            <p:ph type="title"/>
          </p:nvPr>
        </p:nvSpPr>
        <p:spPr>
          <a:xfrm>
            <a:off x="313200" y="206375"/>
            <a:ext cx="7744800" cy="572700"/>
          </a:xfrm>
        </p:spPr>
        <p:txBody>
          <a:bodyPr/>
          <a:lstStyle/>
          <a:p>
            <a:r>
              <a:rPr lang="nl-NL" dirty="0"/>
              <a:t>Reisgidsvideo</a:t>
            </a:r>
            <a:br>
              <a:rPr lang="nl-NL" dirty="0"/>
            </a:br>
            <a:r>
              <a:rPr lang="nl-NL" dirty="0"/>
              <a:t>Doorgaan en delen</a:t>
            </a:r>
          </a:p>
        </p:txBody>
      </p:sp>
      <p:pic>
        <p:nvPicPr>
          <p:cNvPr id="6" name="Afbeelding 5" descr="Afbeelding met tekst, schermopname, Lettertype, Graphics&#10;&#10;Automatisch gegenereerde beschrijving">
            <a:hlinkClick r:id="rId5"/>
            <a:extLst>
              <a:ext uri="{FF2B5EF4-FFF2-40B4-BE49-F238E27FC236}">
                <a16:creationId xmlns:a16="http://schemas.microsoft.com/office/drawing/2014/main" id="{E4668AE6-088C-BEE4-83E4-71376FDAE1A9}"/>
              </a:ext>
            </a:extLst>
          </p:cNvPr>
          <p:cNvPicPr>
            <a:picLocks noChangeAspect="1"/>
          </p:cNvPicPr>
          <p:nvPr/>
        </p:nvPicPr>
        <p:blipFill>
          <a:blip r:embed="rId6"/>
          <a:stretch>
            <a:fillRect/>
          </a:stretch>
        </p:blipFill>
        <p:spPr>
          <a:xfrm>
            <a:off x="6449663" y="4389004"/>
            <a:ext cx="2660585" cy="482400"/>
          </a:xfrm>
          <a:prstGeom prst="rect">
            <a:avLst/>
          </a:prstGeom>
        </p:spPr>
      </p:pic>
      <p:pic>
        <p:nvPicPr>
          <p:cNvPr id="5" name="Onlinemedia 4">
            <a:hlinkClick r:id="" action="ppaction://media"/>
            <a:extLst>
              <a:ext uri="{FF2B5EF4-FFF2-40B4-BE49-F238E27FC236}">
                <a16:creationId xmlns:a16="http://schemas.microsoft.com/office/drawing/2014/main" id="{AFB4BA60-A975-0CCD-CFA4-D7AB10EDD6BE}"/>
              </a:ext>
            </a:extLst>
          </p:cNvPr>
          <p:cNvPicPr>
            <a:picLocks noRot="1" noChangeAspect="1"/>
          </p:cNvPicPr>
          <p:nvPr>
            <a:videoFile r:link="rId2"/>
          </p:nvPr>
        </p:nvPicPr>
        <p:blipFill>
          <a:blip r:embed="rId7"/>
          <a:stretch>
            <a:fillRect/>
          </a:stretch>
        </p:blipFill>
        <p:spPr>
          <a:xfrm>
            <a:off x="408750" y="1491891"/>
            <a:ext cx="5974797" cy="3375760"/>
          </a:xfrm>
          <a:prstGeom prst="rect">
            <a:avLst/>
          </a:prstGeom>
        </p:spPr>
      </p:pic>
    </p:spTree>
    <p:extLst>
      <p:ext uri="{BB962C8B-B14F-4D97-AF65-F5344CB8AC3E}">
        <p14:creationId xmlns:p14="http://schemas.microsoft.com/office/powerpoint/2010/main" val="32711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1:</a:t>
            </a:r>
            <a:br>
              <a:rPr lang="nl-NL" dirty="0"/>
            </a:br>
            <a:r>
              <a:rPr lang="nl-NL" dirty="0"/>
              <a:t>Helpende factoren voor ‘doorgaan’</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sp>
        <p:nvSpPr>
          <p:cNvPr id="4" name="Tijdelijke aanduiding voor tekst 2">
            <a:extLst>
              <a:ext uri="{FF2B5EF4-FFF2-40B4-BE49-F238E27FC236}">
                <a16:creationId xmlns:a16="http://schemas.microsoft.com/office/drawing/2014/main" id="{D062FB4D-9E2E-F9F2-FD98-EA45D04ECD1D}"/>
              </a:ext>
            </a:extLst>
          </p:cNvPr>
          <p:cNvSpPr txBox="1">
            <a:spLocks/>
          </p:cNvSpPr>
          <p:nvPr/>
        </p:nvSpPr>
        <p:spPr>
          <a:xfrm>
            <a:off x="311700" y="979797"/>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a:spcBef>
                <a:spcPts val="0"/>
              </a:spcBef>
              <a:spcAft>
                <a:spcPts val="0"/>
              </a:spcAft>
              <a:buNone/>
            </a:pPr>
            <a:r>
              <a:rPr lang="nl-NL" b="0" i="0" u="none" strike="noStrike" dirty="0">
                <a:solidFill>
                  <a:srgbClr val="000000"/>
                </a:solidFill>
                <a:effectLst/>
                <a:latin typeface="Calibri" panose="020F0502020204030204" pitchFamily="34" charset="0"/>
                <a:cs typeface="Calibri" panose="020F0502020204030204" pitchFamily="34" charset="0"/>
              </a:rPr>
              <a:t>Drie factoren: zorg voor jezelf en het team, ondersteuning door anderen, verbinding met God.</a:t>
            </a:r>
          </a:p>
          <a:p>
            <a:pPr marL="139700" indent="0" rtl="0">
              <a:spcBef>
                <a:spcPts val="0"/>
              </a:spcBef>
              <a:spcAft>
                <a:spcPts val="0"/>
              </a:spcAft>
              <a:buNone/>
            </a:pPr>
            <a:r>
              <a:rPr lang="nl-NL" b="0" i="0" u="none" strike="noStrike" dirty="0">
                <a:solidFill>
                  <a:srgbClr val="000000"/>
                </a:solidFill>
                <a:effectLst/>
                <a:latin typeface="Calibri" panose="020F0502020204030204" pitchFamily="34" charset="0"/>
                <a:cs typeface="Calibri" panose="020F0502020204030204" pitchFamily="34" charset="0"/>
              </a:rPr>
              <a:t> </a:t>
            </a:r>
            <a:endParaRPr lang="nl-NL" b="0" dirty="0">
              <a:effectLst/>
              <a:latin typeface="Calibri" panose="020F0502020204030204" pitchFamily="34" charset="0"/>
              <a:cs typeface="Calibri" panose="020F0502020204030204" pitchFamily="34" charset="0"/>
            </a:endParaRPr>
          </a:p>
          <a:p>
            <a:pPr marL="482600" indent="-342900" fontAlgn="base">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Hoe krijgt deze factor vorm bij ons; wat doen we daar concreet mee?</a:t>
            </a:r>
          </a:p>
          <a:p>
            <a:pPr marL="482600" indent="-342900" fontAlgn="base">
              <a:buFont typeface="+mj-lt"/>
              <a:buAutoNum type="alphaL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482600" indent="-342900" fontAlgn="base">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Doen we er genoeg mee om te kunnen blijven doorgaan?</a:t>
            </a:r>
          </a:p>
          <a:p>
            <a:pPr marL="482600" indent="-342900" fontAlgn="base">
              <a:buFont typeface="+mj-lt"/>
              <a:buAutoNum type="alphaL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482600" indent="-342900" fontAlgn="base">
              <a:buFont typeface="+mj-lt"/>
              <a:buAutoNum type="alphaLcPeriod"/>
            </a:pPr>
            <a:r>
              <a:rPr lang="nl-NL" b="0" i="0" u="none" strike="noStrike" dirty="0">
                <a:solidFill>
                  <a:srgbClr val="000000"/>
                </a:solidFill>
                <a:effectLst/>
                <a:latin typeface="Calibri" panose="020F0502020204030204" pitchFamily="34" charset="0"/>
                <a:cs typeface="Calibri" panose="020F0502020204030204" pitchFamily="34" charset="0"/>
              </a:rPr>
              <a:t>Wat kunnen we nog meer doen om invulling te geven aan deze factor?</a:t>
            </a:r>
          </a:p>
          <a:p>
            <a:pPr marL="139700" indent="0">
              <a:buNone/>
            </a:pPr>
            <a:br>
              <a:rPr lang="nl-NL" b="0" dirty="0">
                <a:effectLst/>
                <a:latin typeface="Calibri" panose="020F0502020204030204" pitchFamily="34" charset="0"/>
                <a:cs typeface="Calibri" panose="020F0502020204030204" pitchFamily="34" charset="0"/>
              </a:rPr>
            </a:br>
            <a:endParaRPr lang="nl-NL"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8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2:</a:t>
            </a:r>
            <a:br>
              <a:rPr lang="nl-NL" dirty="0"/>
            </a:br>
            <a:r>
              <a:rPr lang="nl-NL" dirty="0"/>
              <a:t>Brandstof voor blijvend kampvuur</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4E827E6F-B5CC-570C-261D-F5926A617F5C}"/>
              </a:ext>
            </a:extLst>
          </p:cNvPr>
          <p:cNvPicPr>
            <a:picLocks noChangeAspect="1"/>
          </p:cNvPicPr>
          <p:nvPr/>
        </p:nvPicPr>
        <p:blipFill>
          <a:blip r:embed="rId2"/>
          <a:srcRect/>
          <a:stretch/>
        </p:blipFill>
        <p:spPr>
          <a:xfrm>
            <a:off x="3959603" y="2264640"/>
            <a:ext cx="1224794" cy="1031405"/>
          </a:xfrm>
          <a:prstGeom prst="rect">
            <a:avLst/>
          </a:prstGeom>
        </p:spPr>
      </p:pic>
    </p:spTree>
    <p:extLst>
      <p:ext uri="{BB962C8B-B14F-4D97-AF65-F5344CB8AC3E}">
        <p14:creationId xmlns:p14="http://schemas.microsoft.com/office/powerpoint/2010/main" val="353497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91C42-A823-6A94-3874-4509A34D9F11}"/>
              </a:ext>
            </a:extLst>
          </p:cNvPr>
          <p:cNvSpPr>
            <a:spLocks noGrp="1"/>
          </p:cNvSpPr>
          <p:nvPr>
            <p:ph type="title"/>
          </p:nvPr>
        </p:nvSpPr>
        <p:spPr/>
        <p:txBody>
          <a:bodyPr/>
          <a:lstStyle/>
          <a:p>
            <a:r>
              <a:rPr lang="nl-NL" dirty="0"/>
              <a:t>Route</a:t>
            </a:r>
            <a:br>
              <a:rPr lang="nl-NL" dirty="0"/>
            </a:br>
            <a:endParaRPr lang="nl-NL" dirty="0"/>
          </a:p>
        </p:txBody>
      </p:sp>
      <p:pic>
        <p:nvPicPr>
          <p:cNvPr id="5" name="Afbeelding 4">
            <a:extLst>
              <a:ext uri="{FF2B5EF4-FFF2-40B4-BE49-F238E27FC236}">
                <a16:creationId xmlns:a16="http://schemas.microsoft.com/office/drawing/2014/main" id="{9111BA7A-ABC6-50CE-DA29-454F8664BF59}"/>
              </a:ext>
            </a:extLst>
          </p:cNvPr>
          <p:cNvPicPr>
            <a:picLocks noChangeAspect="1"/>
          </p:cNvPicPr>
          <p:nvPr/>
        </p:nvPicPr>
        <p:blipFill>
          <a:blip r:embed="rId2"/>
          <a:stretch>
            <a:fillRect/>
          </a:stretch>
        </p:blipFill>
        <p:spPr>
          <a:xfrm>
            <a:off x="1376411" y="627170"/>
            <a:ext cx="6391177" cy="4516330"/>
          </a:xfrm>
          <a:prstGeom prst="rect">
            <a:avLst/>
          </a:prstGeom>
        </p:spPr>
      </p:pic>
    </p:spTree>
    <p:extLst>
      <p:ext uri="{BB962C8B-B14F-4D97-AF65-F5344CB8AC3E}">
        <p14:creationId xmlns:p14="http://schemas.microsoft.com/office/powerpoint/2010/main" val="3777331116"/>
      </p:ext>
    </p:extLst>
  </p:cSld>
  <p:clrMapOvr>
    <a:masterClrMapping/>
  </p:clrMapOvr>
</p:sld>
</file>

<file path=ppt/theme/theme1.xml><?xml version="1.0" encoding="utf-8"?>
<a:theme xmlns:a="http://schemas.openxmlformats.org/drawingml/2006/main" name="Hoofdthema - Leren Pioniere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22107</TotalTime>
  <Words>452</Words>
  <Application>Microsoft Macintosh PowerPoint</Application>
  <PresentationFormat>Diavoorstelling (16:9)</PresentationFormat>
  <Paragraphs>44</Paragraphs>
  <Slides>9</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Roboto</vt:lpstr>
      <vt:lpstr>Hoofdthema - Leren Pionieren</vt:lpstr>
      <vt:lpstr>Doorgaan  en delen</vt:lpstr>
      <vt:lpstr>Oriëntatie 1: Terugkijken, vooruitkijken en doorgaan</vt:lpstr>
      <vt:lpstr>Oriëntatie 2: Wat houdt het vuur brandend?</vt:lpstr>
      <vt:lpstr>Kompas 1: In goede aarde</vt:lpstr>
      <vt:lpstr>Kompas 2: Vurig of koel</vt:lpstr>
      <vt:lpstr>Reisgidsvideo Doorgaan en delen</vt:lpstr>
      <vt:lpstr>Reisgids 1: Helpende factoren voor ‘doorgaan’</vt:lpstr>
      <vt:lpstr>Reisgids 2: Brandstof voor blijvend kampvuur</vt:lpstr>
      <vt:lpstr>Route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Edwin van Rijnsoever</cp:lastModifiedBy>
  <cp:revision>21</cp:revision>
  <dcterms:modified xsi:type="dcterms:W3CDTF">2024-09-24T06:33:22Z</dcterms:modified>
</cp:coreProperties>
</file>